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1C24"/>
    <a:srgbClr val="1528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69" d="100"/>
          <a:sy n="69" d="100"/>
        </p:scale>
        <p:origin x="-15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295400" y="4191000"/>
            <a:ext cx="6400800" cy="1752600"/>
          </a:xfrm>
          <a:prstGeom prst="rect">
            <a:avLst/>
          </a:prstGeom>
        </p:spPr>
        <p:txBody>
          <a:bodyPr/>
          <a:lstStyle>
            <a:lvl1pPr marL="0" indent="0" algn="ctr">
              <a:buNone/>
              <a:defRPr sz="2800">
                <a:solidFill>
                  <a:srgbClr val="15284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Department</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71800" y="185979"/>
            <a:ext cx="2871791" cy="2633421"/>
          </a:xfrm>
          <a:prstGeom prst="rect">
            <a:avLst/>
          </a:prstGeom>
        </p:spPr>
      </p:pic>
      <p:sp>
        <p:nvSpPr>
          <p:cNvPr id="2" name="Title 1"/>
          <p:cNvSpPr>
            <a:spLocks noGrp="1"/>
          </p:cNvSpPr>
          <p:nvPr>
            <p:ph type="ctrTitle" hasCustomPrompt="1"/>
          </p:nvPr>
        </p:nvSpPr>
        <p:spPr>
          <a:xfrm>
            <a:off x="685800" y="2590800"/>
            <a:ext cx="7772400" cy="1470025"/>
          </a:xfrm>
        </p:spPr>
        <p:txBody>
          <a:bodyPr>
            <a:normAutofit/>
          </a:bodyPr>
          <a:lstStyle>
            <a:lvl1pPr algn="ctr">
              <a:defRPr sz="5400" b="1" baseline="0">
                <a:solidFill>
                  <a:srgbClr val="ED1C24"/>
                </a:solidFill>
                <a:latin typeface="+mj-lt"/>
              </a:defRPr>
            </a:lvl1pPr>
          </a:lstStyle>
          <a:p>
            <a:r>
              <a:rPr lang="en-US" dirty="0" smtClean="0"/>
              <a:t>Presentation Title</a:t>
            </a:r>
            <a:endParaRPr lang="en-US" dirty="0"/>
          </a:p>
        </p:txBody>
      </p:sp>
      <p:cxnSp>
        <p:nvCxnSpPr>
          <p:cNvPr id="17" name="Straight Connector 16"/>
          <p:cNvCxnSpPr/>
          <p:nvPr userDrawn="1"/>
        </p:nvCxnSpPr>
        <p:spPr>
          <a:xfrm>
            <a:off x="152400" y="152400"/>
            <a:ext cx="0" cy="655320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152400" y="6694055"/>
            <a:ext cx="883920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152400" y="152400"/>
            <a:ext cx="883920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8991600" y="152400"/>
            <a:ext cx="0" cy="655320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92132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8" name="Picture 3" descr="C:\Users\TSCHAFFE\Desktop\Background.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14371" r="13267"/>
          <a:stretch/>
        </p:blipFill>
        <p:spPr bwMode="auto">
          <a:xfrm>
            <a:off x="0" y="-114300"/>
            <a:ext cx="9296400" cy="6972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7364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77800" y="152400"/>
            <a:ext cx="8229600" cy="114300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578023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3" descr="C:\Users\cfleszew\Desktop\City Logo Footer.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15537" y="6257435"/>
            <a:ext cx="543453" cy="20252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52400" y="152400"/>
            <a:ext cx="8229600" cy="1143000"/>
          </a:xfrm>
        </p:spPr>
        <p:txBody>
          <a:bodyPr/>
          <a:lstStyle>
            <a:lvl1pPr algn="l">
              <a:defRPr>
                <a:solidFill>
                  <a:srgbClr val="ED1C24"/>
                </a:solidFill>
              </a:defRPr>
            </a:lvl1pPr>
          </a:lstStyle>
          <a:p>
            <a:r>
              <a:rPr lang="en-US" dirty="0" smtClean="0"/>
              <a:t>Click to edit Master title style</a:t>
            </a:r>
            <a:endParaRPr lang="en-US" dirty="0"/>
          </a:p>
        </p:txBody>
      </p:sp>
      <p:cxnSp>
        <p:nvCxnSpPr>
          <p:cNvPr id="12" name="Straight Connector 11"/>
          <p:cNvCxnSpPr/>
          <p:nvPr userDrawn="1"/>
        </p:nvCxnSpPr>
        <p:spPr>
          <a:xfrm>
            <a:off x="152400" y="152400"/>
            <a:ext cx="0" cy="655320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52400" y="6694055"/>
            <a:ext cx="883920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152400" y="152400"/>
            <a:ext cx="883920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8991600" y="152400"/>
            <a:ext cx="0" cy="655320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177684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2060"/>
                </a:solidFill>
              </a:defRPr>
            </a:lvl1pPr>
          </a:lstStyle>
          <a:p>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rgbClr val="00206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pic>
        <p:nvPicPr>
          <p:cNvPr id="7" name="Picture 2" descr="C:\Users\cfleszew\Desktop\City Headline Logo.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14400" y="241300"/>
            <a:ext cx="7254108"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04161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9134" y="177800"/>
            <a:ext cx="8229600" cy="1143000"/>
          </a:xfrm>
        </p:spPr>
        <p:txBody>
          <a:bodyPr/>
          <a:lstStyle>
            <a:lvl1pPr algn="l">
              <a:defRPr>
                <a:solidFill>
                  <a:srgbClr val="ED1C24"/>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solidFill>
                  <a:srgbClr val="002060"/>
                </a:solidFill>
              </a:defRPr>
            </a:lvl1pPr>
            <a:lvl2pPr>
              <a:defRPr sz="2400">
                <a:solidFill>
                  <a:srgbClr val="002060"/>
                </a:solidFill>
              </a:defRPr>
            </a:lvl2pPr>
            <a:lvl3pPr>
              <a:defRPr sz="2000">
                <a:solidFill>
                  <a:srgbClr val="002060"/>
                </a:solidFill>
              </a:defRPr>
            </a:lvl3pPr>
            <a:lvl4pPr>
              <a:defRPr sz="1800">
                <a:solidFill>
                  <a:srgbClr val="002060"/>
                </a:solidFill>
              </a:defRPr>
            </a:lvl4pPr>
            <a:lvl5pPr>
              <a:defRPr sz="1800">
                <a:solidFill>
                  <a:srgbClr val="00206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solidFill>
                  <a:srgbClr val="002060"/>
                </a:solidFill>
              </a:defRPr>
            </a:lvl1pPr>
            <a:lvl2pPr>
              <a:defRPr sz="2400">
                <a:solidFill>
                  <a:srgbClr val="002060"/>
                </a:solidFill>
              </a:defRPr>
            </a:lvl2pPr>
            <a:lvl3pPr>
              <a:defRPr sz="2000">
                <a:solidFill>
                  <a:srgbClr val="002060"/>
                </a:solidFill>
              </a:defRPr>
            </a:lvl3pPr>
            <a:lvl4pPr>
              <a:defRPr sz="1800">
                <a:solidFill>
                  <a:srgbClr val="002060"/>
                </a:solidFill>
              </a:defRPr>
            </a:lvl4pPr>
            <a:lvl5pPr>
              <a:defRPr sz="1800">
                <a:solidFill>
                  <a:srgbClr val="00206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8" name="Straight Connector 7"/>
          <p:cNvCxnSpPr/>
          <p:nvPr userDrawn="1"/>
        </p:nvCxnSpPr>
        <p:spPr>
          <a:xfrm>
            <a:off x="152400" y="152400"/>
            <a:ext cx="0" cy="655320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152400" y="6694055"/>
            <a:ext cx="883920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52400" y="152400"/>
            <a:ext cx="883920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8991600" y="152400"/>
            <a:ext cx="0" cy="655320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73004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5100" y="165100"/>
            <a:ext cx="8229600" cy="1143000"/>
          </a:xfrm>
        </p:spPr>
        <p:txBody>
          <a:bodyPr/>
          <a:lstStyle>
            <a:lvl1pPr algn="l">
              <a:defRPr>
                <a:solidFill>
                  <a:srgbClr val="ED1C24"/>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solidFill>
                  <a:srgbClr val="002060"/>
                </a:solidFill>
              </a:defRPr>
            </a:lvl1pPr>
            <a:lvl2pPr>
              <a:defRPr sz="2000">
                <a:solidFill>
                  <a:srgbClr val="002060"/>
                </a:solidFill>
              </a:defRPr>
            </a:lvl2pPr>
            <a:lvl3pPr>
              <a:defRPr sz="1800">
                <a:solidFill>
                  <a:srgbClr val="002060"/>
                </a:solidFill>
              </a:defRPr>
            </a:lvl3pPr>
            <a:lvl4pPr>
              <a:defRPr sz="1600">
                <a:solidFill>
                  <a:srgbClr val="002060"/>
                </a:solidFill>
              </a:defRPr>
            </a:lvl4pPr>
            <a:lvl5pPr>
              <a:defRPr sz="1600">
                <a:solidFill>
                  <a:srgbClr val="0020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solidFill>
                  <a:srgbClr val="002060"/>
                </a:solidFill>
              </a:defRPr>
            </a:lvl1pPr>
            <a:lvl2pPr>
              <a:defRPr sz="2000">
                <a:solidFill>
                  <a:srgbClr val="002060"/>
                </a:solidFill>
              </a:defRPr>
            </a:lvl2pPr>
            <a:lvl3pPr>
              <a:defRPr sz="1800">
                <a:solidFill>
                  <a:srgbClr val="002060"/>
                </a:solidFill>
              </a:defRPr>
            </a:lvl3pPr>
            <a:lvl4pPr>
              <a:defRPr sz="1600">
                <a:solidFill>
                  <a:srgbClr val="002060"/>
                </a:solidFill>
              </a:defRPr>
            </a:lvl4pPr>
            <a:lvl5pPr>
              <a:defRPr sz="1600">
                <a:solidFill>
                  <a:srgbClr val="0020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0" name="Straight Connector 9"/>
          <p:cNvCxnSpPr/>
          <p:nvPr userDrawn="1"/>
        </p:nvCxnSpPr>
        <p:spPr>
          <a:xfrm>
            <a:off x="152400" y="152400"/>
            <a:ext cx="0" cy="655320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152400" y="6694055"/>
            <a:ext cx="883920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152400" y="152400"/>
            <a:ext cx="883920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8991600" y="152400"/>
            <a:ext cx="0" cy="655320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289698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5100" y="177800"/>
            <a:ext cx="8229600" cy="1143000"/>
          </a:xfrm>
        </p:spPr>
        <p:txBody>
          <a:bodyPr/>
          <a:lstStyle>
            <a:lvl1pPr algn="l">
              <a:defRPr/>
            </a:lvl1pPr>
          </a:lstStyle>
          <a:p>
            <a:r>
              <a:rPr lang="en-US" dirty="0" smtClean="0"/>
              <a:t>Click to edit Master title style</a:t>
            </a:r>
            <a:endParaRPr lang="en-US" dirty="0"/>
          </a:p>
        </p:txBody>
      </p:sp>
      <p:cxnSp>
        <p:nvCxnSpPr>
          <p:cNvPr id="6" name="Straight Connector 5"/>
          <p:cNvCxnSpPr/>
          <p:nvPr userDrawn="1"/>
        </p:nvCxnSpPr>
        <p:spPr>
          <a:xfrm>
            <a:off x="152400" y="152400"/>
            <a:ext cx="0" cy="655320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152400" y="6694055"/>
            <a:ext cx="883920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52400" y="152400"/>
            <a:ext cx="883920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8991600" y="152400"/>
            <a:ext cx="0" cy="655320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12" name="Content Placeholder 2"/>
          <p:cNvSpPr>
            <a:spLocks noGrp="1"/>
          </p:cNvSpPr>
          <p:nvPr>
            <p:ph idx="1"/>
          </p:nvPr>
        </p:nvSpPr>
        <p:spPr>
          <a:xfrm>
            <a:off x="457200" y="1600200"/>
            <a:ext cx="8229600" cy="4525963"/>
          </a:xfrm>
          <a:prstGeom prst="rect">
            <a:avLst/>
          </a:prstGeo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09970580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48600" y="152400"/>
            <a:ext cx="1163365" cy="1066800"/>
          </a:xfrm>
          <a:prstGeom prst="rect">
            <a:avLst/>
          </a:prstGeom>
        </p:spPr>
      </p:pic>
      <p:cxnSp>
        <p:nvCxnSpPr>
          <p:cNvPr id="5" name="Straight Connector 4"/>
          <p:cNvCxnSpPr/>
          <p:nvPr userDrawn="1"/>
        </p:nvCxnSpPr>
        <p:spPr>
          <a:xfrm>
            <a:off x="152400" y="152400"/>
            <a:ext cx="0" cy="655320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152400" y="6694055"/>
            <a:ext cx="883920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152400" y="152400"/>
            <a:ext cx="883920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8991600" y="152400"/>
            <a:ext cx="0" cy="655320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00394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lgn="l">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8" name="Straight Connector 7"/>
          <p:cNvCxnSpPr/>
          <p:nvPr userDrawn="1"/>
        </p:nvCxnSpPr>
        <p:spPr>
          <a:xfrm>
            <a:off x="152400" y="152400"/>
            <a:ext cx="0" cy="655320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152400" y="6694055"/>
            <a:ext cx="883920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52400" y="152400"/>
            <a:ext cx="883920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8991600" y="152400"/>
            <a:ext cx="0" cy="655320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10432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1" name="Picture 3" descr="C:\Users\cfleszew\Desktop\City Logo Footer.jpg"/>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3805237" y="6134100"/>
            <a:ext cx="1533525" cy="5715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177800" y="1524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cxnSp>
        <p:nvCxnSpPr>
          <p:cNvPr id="16" name="Straight Connector 15"/>
          <p:cNvCxnSpPr/>
          <p:nvPr userDrawn="1"/>
        </p:nvCxnSpPr>
        <p:spPr>
          <a:xfrm>
            <a:off x="152400" y="152400"/>
            <a:ext cx="0" cy="655320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152400" y="6694055"/>
            <a:ext cx="883920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152400" y="152400"/>
            <a:ext cx="883920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8991600" y="152400"/>
            <a:ext cx="0" cy="655320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5145266"/>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9" r:id="rId10"/>
  </p:sldLayoutIdLst>
  <p:timing>
    <p:tnLst>
      <p:par>
        <p:cTn id="1" dur="indefinite" restart="never" nodeType="tmRoot"/>
      </p:par>
    </p:tnLst>
  </p:timing>
  <p:txStyles>
    <p:titleStyle>
      <a:lvl1pPr algn="l" defTabSz="914400" rtl="0" eaLnBrk="1" latinLnBrk="0" hangingPunct="1">
        <a:spcBef>
          <a:spcPct val="0"/>
        </a:spcBef>
        <a:buNone/>
        <a:defRPr sz="4400" b="1" kern="1200">
          <a:solidFill>
            <a:srgbClr val="ED1C24"/>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002060"/>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002060"/>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002060"/>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00206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Demolition Program</a:t>
            </a:r>
            <a:endParaRPr lang="en-US" dirty="0"/>
          </a:p>
        </p:txBody>
      </p:sp>
      <p:sp>
        <p:nvSpPr>
          <p:cNvPr id="3" name="Subtitle 2"/>
          <p:cNvSpPr>
            <a:spLocks noGrp="1"/>
          </p:cNvSpPr>
          <p:nvPr>
            <p:ph type="subTitle" idx="1"/>
          </p:nvPr>
        </p:nvSpPr>
        <p:spPr/>
        <p:txBody>
          <a:bodyPr/>
          <a:lstStyle/>
          <a:p>
            <a:r>
              <a:rPr lang="en-US" dirty="0" smtClean="0"/>
              <a:t>Rosalie </a:t>
            </a:r>
            <a:r>
              <a:rPr lang="en-US" dirty="0" err="1" smtClean="0"/>
              <a:t>DeLarme</a:t>
            </a:r>
            <a:endParaRPr lang="en-US" dirty="0" smtClean="0"/>
          </a:p>
          <a:p>
            <a:r>
              <a:rPr lang="en-US" dirty="0" smtClean="0"/>
              <a:t>Program Manager</a:t>
            </a:r>
          </a:p>
          <a:p>
            <a:r>
              <a:rPr lang="en-US" dirty="0" smtClean="0"/>
              <a:t>Department of Code Enforcement</a:t>
            </a:r>
          </a:p>
        </p:txBody>
      </p:sp>
    </p:spTree>
    <p:extLst>
      <p:ext uri="{BB962C8B-B14F-4D97-AF65-F5344CB8AC3E}">
        <p14:creationId xmlns:p14="http://schemas.microsoft.com/office/powerpoint/2010/main" val="829351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sz="2400" dirty="0"/>
              <a:t>DCE’s budget for demolition is approximately $850,000, which includes emergency demolition costs.</a:t>
            </a:r>
          </a:p>
          <a:p>
            <a:pPr lvl="1"/>
            <a:r>
              <a:rPr lang="en-US" sz="2000" dirty="0"/>
              <a:t>The average cost of a </a:t>
            </a:r>
            <a:r>
              <a:rPr lang="en-US" sz="2000" dirty="0" smtClean="0"/>
              <a:t>demolition for a house is </a:t>
            </a:r>
            <a:r>
              <a:rPr lang="en-US" sz="2000" dirty="0"/>
              <a:t>$12,000-$20,000.</a:t>
            </a:r>
          </a:p>
          <a:p>
            <a:pPr lvl="1"/>
            <a:r>
              <a:rPr lang="en-US" sz="2000" dirty="0"/>
              <a:t>Emergency demolition costs </a:t>
            </a:r>
            <a:r>
              <a:rPr lang="en-US" sz="2000" dirty="0" smtClean="0"/>
              <a:t>for a house typically </a:t>
            </a:r>
            <a:r>
              <a:rPr lang="en-US" sz="2000" dirty="0"/>
              <a:t>fall between $15,000-$30,000.</a:t>
            </a:r>
          </a:p>
          <a:p>
            <a:pPr lvl="1"/>
            <a:r>
              <a:rPr lang="en-US" sz="2000" dirty="0"/>
              <a:t>Emergency Demolition of a commercial structure can be over $</a:t>
            </a:r>
            <a:r>
              <a:rPr lang="en-US" sz="2000" dirty="0" smtClean="0"/>
              <a:t>150,000.</a:t>
            </a:r>
            <a:endParaRPr lang="en-US" sz="2000" dirty="0"/>
          </a:p>
          <a:p>
            <a:endParaRPr lang="en-US" sz="2400" dirty="0"/>
          </a:p>
          <a:p>
            <a:r>
              <a:rPr lang="en-US" sz="2400" dirty="0"/>
              <a:t>In 2016, DCE aims to bid-out demolition packages each quarter, with a goal of 40 properties for the fiscal year.  </a:t>
            </a:r>
          </a:p>
          <a:p>
            <a:endParaRPr lang="en-US" dirty="0"/>
          </a:p>
        </p:txBody>
      </p:sp>
      <p:sp>
        <p:nvSpPr>
          <p:cNvPr id="6" name="Title 5"/>
          <p:cNvSpPr>
            <a:spLocks noGrp="1"/>
          </p:cNvSpPr>
          <p:nvPr>
            <p:ph type="title"/>
          </p:nvPr>
        </p:nvSpPr>
        <p:spPr/>
        <p:txBody>
          <a:bodyPr>
            <a:normAutofit/>
          </a:bodyPr>
          <a:lstStyle/>
          <a:p>
            <a:r>
              <a:rPr lang="en-US" sz="3600" dirty="0" smtClean="0"/>
              <a:t>Key Facts</a:t>
            </a:r>
            <a:endParaRPr lang="en-US" sz="3600" dirty="0"/>
          </a:p>
        </p:txBody>
      </p:sp>
    </p:spTree>
    <p:extLst>
      <p:ext uri="{BB962C8B-B14F-4D97-AF65-F5344CB8AC3E}">
        <p14:creationId xmlns:p14="http://schemas.microsoft.com/office/powerpoint/2010/main" val="394301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066800"/>
            <a:ext cx="8229600" cy="4983163"/>
          </a:xfrm>
        </p:spPr>
        <p:txBody>
          <a:bodyPr/>
          <a:lstStyle/>
          <a:p>
            <a:r>
              <a:rPr lang="en-US" sz="2000" dirty="0"/>
              <a:t>In October of 2014 control of the Unsafe Building Program reverted back to DCE.  The Demolition portion of this program was reviewed for process improvement opportunities.</a:t>
            </a:r>
          </a:p>
          <a:p>
            <a:r>
              <a:rPr lang="en-US" sz="2000" dirty="0"/>
              <a:t>Standards for properties rising to the level of demolition were established through collaboration with DCE Construction Services, Property Safety &amp; Maintenance, local health code, and State Law.  These standards are intended to ensure the best use of limited available funds.</a:t>
            </a:r>
          </a:p>
          <a:p>
            <a:pPr lvl="1"/>
            <a:r>
              <a:rPr lang="en-US" sz="2000" dirty="0"/>
              <a:t>The new standards established focus on the structural integrity of a structure. DCE then reviewed and inspected every active demolition case previously issued.  </a:t>
            </a:r>
          </a:p>
          <a:p>
            <a:pPr lvl="2"/>
            <a:r>
              <a:rPr lang="en-US" sz="2000" dirty="0"/>
              <a:t>This review caused many structures to have demolition orders released and repair orders issued to allow the homeowner or future homeowner the ability to rehabilitate the condition, rather than demolish.</a:t>
            </a:r>
          </a:p>
        </p:txBody>
      </p:sp>
      <p:sp>
        <p:nvSpPr>
          <p:cNvPr id="3" name="Title 2"/>
          <p:cNvSpPr>
            <a:spLocks noGrp="1"/>
          </p:cNvSpPr>
          <p:nvPr>
            <p:ph type="title"/>
          </p:nvPr>
        </p:nvSpPr>
        <p:spPr>
          <a:xfrm>
            <a:off x="228600" y="15240"/>
            <a:ext cx="8229600" cy="1143000"/>
          </a:xfrm>
        </p:spPr>
        <p:txBody>
          <a:bodyPr>
            <a:normAutofit/>
          </a:bodyPr>
          <a:lstStyle/>
          <a:p>
            <a:r>
              <a:rPr lang="en-US" sz="3600" dirty="0" smtClean="0"/>
              <a:t>History and Current Criteria</a:t>
            </a:r>
            <a:endParaRPr lang="en-US" sz="3600" dirty="0"/>
          </a:p>
        </p:txBody>
      </p:sp>
    </p:spTree>
    <p:extLst>
      <p:ext uri="{BB962C8B-B14F-4D97-AF65-F5344CB8AC3E}">
        <p14:creationId xmlns:p14="http://schemas.microsoft.com/office/powerpoint/2010/main" val="3596969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525963"/>
          </a:xfrm>
        </p:spPr>
        <p:txBody>
          <a:bodyPr/>
          <a:lstStyle/>
          <a:p>
            <a:r>
              <a:rPr lang="en-US" sz="2400" dirty="0"/>
              <a:t>Property is reported for inspection by DCE.</a:t>
            </a:r>
          </a:p>
          <a:p>
            <a:r>
              <a:rPr lang="en-US" sz="2400" dirty="0"/>
              <a:t>Property is inspected by DCE for potential violations</a:t>
            </a:r>
          </a:p>
          <a:p>
            <a:r>
              <a:rPr lang="en-US" sz="2400" dirty="0"/>
              <a:t>Case is issued by DCE (repair or demolition)</a:t>
            </a:r>
          </a:p>
          <a:p>
            <a:r>
              <a:rPr lang="en-US" sz="2400" dirty="0"/>
              <a:t>A notice of violation is mailed to the owner to allow due process to remediate the violation of the Unsafe Building Law</a:t>
            </a:r>
          </a:p>
          <a:p>
            <a:r>
              <a:rPr lang="en-US" sz="2400" dirty="0"/>
              <a:t>DCE holds hearings every month for the Unsafe Building Program, presided over by an Administrative Law Judge (ALJ).</a:t>
            </a:r>
          </a:p>
          <a:p>
            <a:r>
              <a:rPr lang="en-US" sz="2400" dirty="0"/>
              <a:t>During these hearings, both repair and demolition cases are heard by the ALJ.  </a:t>
            </a:r>
          </a:p>
          <a:p>
            <a:endParaRPr lang="en-US" dirty="0"/>
          </a:p>
        </p:txBody>
      </p:sp>
      <p:sp>
        <p:nvSpPr>
          <p:cNvPr id="3" name="Title 2"/>
          <p:cNvSpPr>
            <a:spLocks noGrp="1"/>
          </p:cNvSpPr>
          <p:nvPr>
            <p:ph type="title"/>
          </p:nvPr>
        </p:nvSpPr>
        <p:spPr/>
        <p:txBody>
          <a:bodyPr>
            <a:normAutofit/>
          </a:bodyPr>
          <a:lstStyle/>
          <a:p>
            <a:r>
              <a:rPr lang="en-US" sz="3600" dirty="0" smtClean="0"/>
              <a:t>Process</a:t>
            </a:r>
            <a:endParaRPr lang="en-US" sz="3600" dirty="0"/>
          </a:p>
        </p:txBody>
      </p:sp>
    </p:spTree>
    <p:extLst>
      <p:ext uri="{BB962C8B-B14F-4D97-AF65-F5344CB8AC3E}">
        <p14:creationId xmlns:p14="http://schemas.microsoft.com/office/powerpoint/2010/main" val="228348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The ALJ may ‘Affirm to Bid’ a demolition legal case in which the City has met its burden to show that the structure warrants demolition.</a:t>
            </a:r>
          </a:p>
          <a:p>
            <a:pPr lvl="1"/>
            <a:r>
              <a:rPr lang="en-US" sz="2000" dirty="0"/>
              <a:t>This ‘Affirm to Bid’ order allows the City the option to demolish the structure should the funds and opportunity be available.  Without available funds or opportunity, the burden still lies on the owner or future owner to repair or demolish the structure. </a:t>
            </a:r>
          </a:p>
          <a:p>
            <a:endParaRPr lang="en-US" dirty="0"/>
          </a:p>
        </p:txBody>
      </p:sp>
      <p:sp>
        <p:nvSpPr>
          <p:cNvPr id="3" name="Title 2"/>
          <p:cNvSpPr>
            <a:spLocks noGrp="1"/>
          </p:cNvSpPr>
          <p:nvPr>
            <p:ph type="title"/>
          </p:nvPr>
        </p:nvSpPr>
        <p:spPr/>
        <p:txBody>
          <a:bodyPr>
            <a:normAutofit/>
          </a:bodyPr>
          <a:lstStyle/>
          <a:p>
            <a:r>
              <a:rPr lang="en-US" sz="3600" dirty="0" smtClean="0"/>
              <a:t>Process Continued</a:t>
            </a:r>
            <a:endParaRPr lang="en-US" sz="3600" dirty="0"/>
          </a:p>
        </p:txBody>
      </p:sp>
    </p:spTree>
    <p:extLst>
      <p:ext uri="{BB962C8B-B14F-4D97-AF65-F5344CB8AC3E}">
        <p14:creationId xmlns:p14="http://schemas.microsoft.com/office/powerpoint/2010/main" val="3173897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525963"/>
          </a:xfrm>
        </p:spPr>
        <p:txBody>
          <a:bodyPr/>
          <a:lstStyle/>
          <a:p>
            <a:r>
              <a:rPr lang="en-US" sz="2400" dirty="0"/>
              <a:t>Determination of what properties will be demolished is made by a cross-functional, </a:t>
            </a:r>
            <a:r>
              <a:rPr lang="en-US" sz="2400" dirty="0" smtClean="0"/>
              <a:t>multi-agency input and data</a:t>
            </a:r>
            <a:endParaRPr lang="en-US" sz="2400" dirty="0"/>
          </a:p>
          <a:p>
            <a:r>
              <a:rPr lang="en-US" sz="2400" dirty="0"/>
              <a:t>Public Safety data (police runs and reports), case management data, photos, and history of each property is discussed </a:t>
            </a:r>
            <a:r>
              <a:rPr lang="en-US" sz="2400" dirty="0" smtClean="0"/>
              <a:t>to </a:t>
            </a:r>
            <a:r>
              <a:rPr lang="en-US" sz="2400" dirty="0"/>
              <a:t>determine the top 15-20 blighted properties to be considered for bid package that rise to the level of public safety concern and meet DCE standards.</a:t>
            </a:r>
          </a:p>
          <a:p>
            <a:pPr marL="742950" lvl="2" indent="-342900">
              <a:buFont typeface="Courier New" panose="02070309020205020404" pitchFamily="49" charset="0"/>
              <a:buChar char="o"/>
            </a:pPr>
            <a:r>
              <a:rPr lang="en-US" sz="2000" dirty="0"/>
              <a:t>Properties that are considered are the properties that have been affirmed to bid </a:t>
            </a:r>
            <a:r>
              <a:rPr lang="en-US" sz="2000" dirty="0" smtClean="0"/>
              <a:t>only.</a:t>
            </a:r>
            <a:endParaRPr lang="en-US" sz="2000" dirty="0"/>
          </a:p>
          <a:p>
            <a:endParaRPr lang="en-US" sz="2400" dirty="0"/>
          </a:p>
          <a:p>
            <a:endParaRPr lang="en-US" dirty="0"/>
          </a:p>
        </p:txBody>
      </p:sp>
      <p:sp>
        <p:nvSpPr>
          <p:cNvPr id="3" name="Title 2"/>
          <p:cNvSpPr>
            <a:spLocks noGrp="1"/>
          </p:cNvSpPr>
          <p:nvPr>
            <p:ph type="title"/>
          </p:nvPr>
        </p:nvSpPr>
        <p:spPr/>
        <p:txBody>
          <a:bodyPr>
            <a:normAutofit/>
          </a:bodyPr>
          <a:lstStyle/>
          <a:p>
            <a:r>
              <a:rPr lang="en-US" sz="3600" dirty="0" smtClean="0"/>
              <a:t>Demolition Bid Packages</a:t>
            </a:r>
            <a:endParaRPr lang="en-US" sz="3600" dirty="0"/>
          </a:p>
        </p:txBody>
      </p:sp>
    </p:spTree>
    <p:extLst>
      <p:ext uri="{BB962C8B-B14F-4D97-AF65-F5344CB8AC3E}">
        <p14:creationId xmlns:p14="http://schemas.microsoft.com/office/powerpoint/2010/main" val="3877688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143000"/>
            <a:ext cx="8229600" cy="4525963"/>
          </a:xfrm>
        </p:spPr>
        <p:txBody>
          <a:bodyPr/>
          <a:lstStyle/>
          <a:p>
            <a:r>
              <a:rPr lang="en-US" sz="2400" dirty="0"/>
              <a:t>Once properties are selected for demolition by the City, notice must be sent to all interested parties of each property of the upcoming Bid for Demolition.</a:t>
            </a:r>
          </a:p>
          <a:p>
            <a:r>
              <a:rPr lang="en-US" sz="2400" dirty="0"/>
              <a:t>Notice of Public Bid is published via the </a:t>
            </a:r>
            <a:r>
              <a:rPr lang="en-US" sz="2400" dirty="0" err="1"/>
              <a:t>IndyStar</a:t>
            </a:r>
            <a:endParaRPr lang="en-US" sz="2400" dirty="0"/>
          </a:p>
          <a:p>
            <a:r>
              <a:rPr lang="en-US" sz="2400" dirty="0"/>
              <a:t>Timeline of all portions of the bid process are done through the City’s Purchasing Department and State Statute must be followed for publication and mailings.</a:t>
            </a:r>
          </a:p>
          <a:p>
            <a:r>
              <a:rPr lang="en-US" sz="2400" dirty="0"/>
              <a:t>After the bid is received, a selection committee selects the winner of the bid, based upon the criteria submitted.</a:t>
            </a:r>
          </a:p>
          <a:p>
            <a:r>
              <a:rPr lang="en-US" sz="2400" dirty="0"/>
              <a:t>Contract is written and sent to Purchasing for approval.</a:t>
            </a:r>
          </a:p>
          <a:p>
            <a:r>
              <a:rPr lang="en-US" sz="2400" dirty="0"/>
              <a:t>Each property is required to have an asbestos inspection done by a 3</a:t>
            </a:r>
            <a:r>
              <a:rPr lang="en-US" sz="2400" baseline="30000" dirty="0"/>
              <a:t>rd</a:t>
            </a:r>
            <a:r>
              <a:rPr lang="en-US" sz="2400" dirty="0"/>
              <a:t> party vendor</a:t>
            </a:r>
          </a:p>
          <a:p>
            <a:endParaRPr lang="en-US" sz="2400" dirty="0"/>
          </a:p>
        </p:txBody>
      </p:sp>
      <p:sp>
        <p:nvSpPr>
          <p:cNvPr id="3" name="Title 2"/>
          <p:cNvSpPr>
            <a:spLocks noGrp="1"/>
          </p:cNvSpPr>
          <p:nvPr>
            <p:ph type="title"/>
          </p:nvPr>
        </p:nvSpPr>
        <p:spPr/>
        <p:txBody>
          <a:bodyPr>
            <a:normAutofit/>
          </a:bodyPr>
          <a:lstStyle/>
          <a:p>
            <a:r>
              <a:rPr lang="en-US" sz="3600" dirty="0" smtClean="0"/>
              <a:t>Bid Package</a:t>
            </a:r>
            <a:endParaRPr lang="en-US" sz="3600" dirty="0"/>
          </a:p>
        </p:txBody>
      </p:sp>
    </p:spTree>
    <p:extLst>
      <p:ext uri="{BB962C8B-B14F-4D97-AF65-F5344CB8AC3E}">
        <p14:creationId xmlns:p14="http://schemas.microsoft.com/office/powerpoint/2010/main" val="875102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525963"/>
          </a:xfrm>
        </p:spPr>
        <p:txBody>
          <a:bodyPr/>
          <a:lstStyle/>
          <a:p>
            <a:r>
              <a:rPr lang="en-US" sz="2400" dirty="0"/>
              <a:t>When results of asbestos inspection are received, those properties containing asbestos are remediated by another 3</a:t>
            </a:r>
            <a:r>
              <a:rPr lang="en-US" sz="2400" baseline="30000" dirty="0"/>
              <a:t>rd</a:t>
            </a:r>
            <a:r>
              <a:rPr lang="en-US" sz="2400" dirty="0"/>
              <a:t> party vendor prior to demolition.</a:t>
            </a:r>
          </a:p>
          <a:p>
            <a:r>
              <a:rPr lang="en-US" sz="2400" dirty="0"/>
              <a:t>Successful asbestos remediation is inspected by DCE’s Environmental Services Bureau to ensure no asbestos remains on site.</a:t>
            </a:r>
          </a:p>
          <a:p>
            <a:r>
              <a:rPr lang="en-US" sz="2400" dirty="0"/>
              <a:t>Once signed by Purchasing, the demolition contract is executed by DCE.</a:t>
            </a:r>
          </a:p>
          <a:p>
            <a:r>
              <a:rPr lang="en-US" sz="2400" dirty="0"/>
              <a:t>Demolition of all properties in a bid package is within 60 days of successful execution of contract.</a:t>
            </a:r>
          </a:p>
          <a:p>
            <a:endParaRPr lang="en-US" dirty="0"/>
          </a:p>
        </p:txBody>
      </p:sp>
      <p:sp>
        <p:nvSpPr>
          <p:cNvPr id="3" name="Title 2"/>
          <p:cNvSpPr>
            <a:spLocks noGrp="1"/>
          </p:cNvSpPr>
          <p:nvPr>
            <p:ph type="title"/>
          </p:nvPr>
        </p:nvSpPr>
        <p:spPr/>
        <p:txBody>
          <a:bodyPr>
            <a:normAutofit/>
          </a:bodyPr>
          <a:lstStyle/>
          <a:p>
            <a:r>
              <a:rPr lang="en-US" sz="3600" dirty="0" smtClean="0"/>
              <a:t>Bid Package Continued</a:t>
            </a:r>
            <a:endParaRPr lang="en-US" sz="3600" dirty="0"/>
          </a:p>
        </p:txBody>
      </p:sp>
    </p:spTree>
    <p:extLst>
      <p:ext uri="{BB962C8B-B14F-4D97-AF65-F5344CB8AC3E}">
        <p14:creationId xmlns:p14="http://schemas.microsoft.com/office/powerpoint/2010/main" val="2528200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4525963"/>
          </a:xfrm>
        </p:spPr>
        <p:txBody>
          <a:bodyPr/>
          <a:lstStyle/>
          <a:p>
            <a:r>
              <a:rPr lang="en-US" sz="2400" dirty="0"/>
              <a:t>The Department of Code Enforcement continues to work with its partners at the Department of Public Safety and the Department Metropolitan Development to find ways to combat vacant and abandoned housing in Indianapolis.  </a:t>
            </a:r>
          </a:p>
          <a:p>
            <a:pPr lvl="1">
              <a:buFont typeface="Arial" panose="020B0604020202020204" pitchFamily="34" charset="0"/>
              <a:buChar char="•"/>
            </a:pPr>
            <a:r>
              <a:rPr lang="en-US" sz="2000" dirty="0"/>
              <a:t>Efforts such as multi-agency sweeps, legislative changes, and other future programs are on-going efforts to maximize the Unsafe Building Law.</a:t>
            </a:r>
          </a:p>
          <a:p>
            <a:r>
              <a:rPr lang="en-US" sz="2000" dirty="0"/>
              <a:t>If DCE does not know if there is a problem with a property, then DCE cannot address the problem.</a:t>
            </a:r>
          </a:p>
          <a:p>
            <a:r>
              <a:rPr lang="en-US" sz="2000" dirty="0"/>
              <a:t>To report a vacant/ abandoned unsafe building or a vacant building that needs to boarded, please call the Mayor’s Action Center at:  327-4MAC (4622) </a:t>
            </a:r>
          </a:p>
          <a:p>
            <a:pPr marL="742950" lvl="2" indent="-342900"/>
            <a:r>
              <a:rPr lang="en-US" sz="2000" dirty="0"/>
              <a:t>A request can be submitted through the Request Indy phone application or through indy.gov</a:t>
            </a:r>
          </a:p>
        </p:txBody>
      </p:sp>
      <p:sp>
        <p:nvSpPr>
          <p:cNvPr id="3" name="Title 2"/>
          <p:cNvSpPr>
            <a:spLocks noGrp="1"/>
          </p:cNvSpPr>
          <p:nvPr>
            <p:ph type="title"/>
          </p:nvPr>
        </p:nvSpPr>
        <p:spPr>
          <a:xfrm>
            <a:off x="228600" y="0"/>
            <a:ext cx="8229600" cy="1143000"/>
          </a:xfrm>
        </p:spPr>
        <p:txBody>
          <a:bodyPr>
            <a:normAutofit/>
          </a:bodyPr>
          <a:lstStyle/>
          <a:p>
            <a:r>
              <a:rPr lang="en-US" sz="3600" dirty="0" smtClean="0"/>
              <a:t>Conclusion</a:t>
            </a:r>
            <a:endParaRPr lang="en-US" sz="3600" dirty="0"/>
          </a:p>
        </p:txBody>
      </p:sp>
    </p:spTree>
    <p:extLst>
      <p:ext uri="{BB962C8B-B14F-4D97-AF65-F5344CB8AC3E}">
        <p14:creationId xmlns:p14="http://schemas.microsoft.com/office/powerpoint/2010/main" val="3905655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14470</TotalTime>
  <Words>780</Words>
  <Application>Microsoft Office PowerPoint</Application>
  <PresentationFormat>On-screen Show (4:3)</PresentationFormat>
  <Paragraphs>48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Demolition Program</vt:lpstr>
      <vt:lpstr>Key Facts</vt:lpstr>
      <vt:lpstr>History and Current Criteria</vt:lpstr>
      <vt:lpstr>Process</vt:lpstr>
      <vt:lpstr>Process Continued</vt:lpstr>
      <vt:lpstr>Demolition Bid Packages</vt:lpstr>
      <vt:lpstr>Bid Package</vt:lpstr>
      <vt:lpstr>Bid Package Continued</vt:lpstr>
      <vt:lpstr>Conclusion</vt:lpstr>
    </vt:vector>
  </TitlesOfParts>
  <Company>City of Indianapolis - Marion County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Fleszewski, Catherine</dc:creator>
  <cp:lastModifiedBy>IMCADMIN</cp:lastModifiedBy>
  <cp:revision>14</cp:revision>
  <dcterms:created xsi:type="dcterms:W3CDTF">2016-01-15T15:37:43Z</dcterms:created>
  <dcterms:modified xsi:type="dcterms:W3CDTF">2016-06-14T20:42:56Z</dcterms:modified>
</cp:coreProperties>
</file>